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4" r:id="rId7"/>
    <p:sldId id="266" r:id="rId8"/>
    <p:sldId id="261" r:id="rId9"/>
    <p:sldId id="268" r:id="rId10"/>
    <p:sldId id="263" r:id="rId11"/>
    <p:sldId id="265" r:id="rId12"/>
    <p:sldId id="260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2E4D6-D73E-42DC-ADB8-B9C0EE779A0F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DBCE5-DF18-46EF-B10B-6E3651A79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1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BCE5-DF18-46EF-B10B-6E3651A793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49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BCE5-DF18-46EF-B10B-6E3651A793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2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BCE5-DF18-46EF-B10B-6E3651A793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93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BCE5-DF18-46EF-B10B-6E3651A793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9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C39A186-7269-4B4C-A134-0A38C15CBFF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F1F5E4-C5EE-4EF1-B019-11BBA9A2A4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edc.org/weblabs/weblabdirectory1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comcast.net/~dmgt350/cytogenetics/images/trans215.jpg" TargetMode="External"/><Relationship Id="rId7" Type="http://schemas.openxmlformats.org/officeDocument/2006/relationships/hyperlink" Target="http://upload.wikimedia.org/wikipedia/commons/thumb/f/f6/Punnett_hetero_homoblue.svg/512px-Punnett_hetero_homoblue.svg.png" TargetMode="External"/><Relationship Id="rId2" Type="http://schemas.openxmlformats.org/officeDocument/2006/relationships/hyperlink" Target="http://embryology.med.unsw.edu.au/embryology/images/5/57/Pedigree_char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assconnection.s3.amazonaws.com/804/flashcards/2321804/jpg/dna_replication1353993819115.jpg" TargetMode="External"/><Relationship Id="rId5" Type="http://schemas.openxmlformats.org/officeDocument/2006/relationships/hyperlink" Target="https://teaching.ncl.ac.uk/bms/wiki/images/d/d2/Sister_Chromatids.JPG" TargetMode="External"/><Relationship Id="rId4" Type="http://schemas.openxmlformats.org/officeDocument/2006/relationships/hyperlink" Target="http://theinvestigation.yolasite.com/dna-structure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diagram+of+dna&amp;source=images&amp;cd=&amp;cad=rja&amp;uact=8&amp;docid=y0mHiFxGkm2D6M&amp;tbnid=jmbuOnkzEMkIpM:&amp;ved=0CAUQjRw&amp;url=http://science.halleyhosting.com/sci/ibbio/chem/rev/nucleic/essays/5.htm&amp;ei=bZ-ZU--HOLe2sAS97ICQBQ&amp;bvm=bv.68911936,d.cWc&amp;psig=AFQjCNGnavGtBtQJAKG-nLDptxAjvBHSIw&amp;ust=14026631219413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d.ted.com/lessons/sex-determination-more-complicated-than-you-though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Cambria" panose="02040503050406030204" pitchFamily="18" charset="0"/>
              </a:rPr>
              <a:t>Genetics</a:t>
            </a:r>
            <a:endParaRPr lang="en-US" b="1" dirty="0"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52400" y="3810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Field of Biology based on understanding how characteristics are passed from parents to offspring.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0" y="6400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Mckenna, Caroline, Emmie, Lisa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Genetic Disorders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Single Gene Disorder</a:t>
            </a:r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A problem in a single dominant/recessive gene is passed down to offspring</a:t>
            </a:r>
          </a:p>
          <a:p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Multifactorial Disorders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Result from mutations in multiple genes passed to offspring</a:t>
            </a:r>
          </a:p>
          <a:p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X-Linked Disorders</a:t>
            </a:r>
          </a:p>
          <a:p>
            <a:pPr lvl="1"/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Mutation or error in genes found on the x chromosome</a:t>
            </a:r>
          </a:p>
          <a:p>
            <a:pPr lvl="1"/>
            <a:endParaRPr lang="en-US" dirty="0" smtClean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96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Genetic Disorders Continued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382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sym typeface="Wingdings" panose="05000000000000000000" pitchFamily="2" charset="2"/>
              </a:rPr>
              <a:t>Chromosomal Abnormality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sym typeface="Wingdings" panose="05000000000000000000" pitchFamily="2" charset="2"/>
              </a:rPr>
              <a:t>Entire chromosomes or large segments of chromosomes are missing, duplicated, or </a:t>
            </a:r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altered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Deletion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Duplication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Insertion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Translocation</a:t>
            </a:r>
            <a:endParaRPr lang="en-US" sz="2000" dirty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mbria" panose="02040503050406030204" pitchFamily="18" charset="0"/>
                <a:sym typeface="Wingdings" panose="05000000000000000000" pitchFamily="2" charset="2"/>
              </a:rPr>
              <a:t>Nondisjunction failure of chromosomes to separate during meiosis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sym typeface="Wingdings" panose="05000000000000000000" pitchFamily="2" charset="2"/>
              </a:rPr>
              <a:t>Causes Trisomy 21 (down syndrome)</a:t>
            </a:r>
            <a:endParaRPr lang="en-US" dirty="0"/>
          </a:p>
        </p:txBody>
      </p:sp>
      <p:pic>
        <p:nvPicPr>
          <p:cNvPr id="5" name="Picture 4" descr="http://home.comcast.net/~dmgt350/cytogenetics/images/trans21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29200"/>
            <a:ext cx="1600199" cy="1357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524000" y="5707893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Karyotype</a:t>
            </a:r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a visual appearance of all of the pairs of chromosomes in the body  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Genetics Web Lab Directory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>
              <a:latin typeface="Cambria" panose="02040503050406030204" pitchFamily="18" charset="0"/>
            </a:endParaRPr>
          </a:p>
          <a:p>
            <a:r>
              <a:rPr lang="en-US" sz="2400" dirty="0"/>
              <a:t>Review of Genetic Principles </a:t>
            </a:r>
            <a:endParaRPr lang="en-US" sz="2400" dirty="0" smtClean="0"/>
          </a:p>
          <a:p>
            <a:endParaRPr lang="en-US" sz="2400" dirty="0">
              <a:latin typeface="Cambria" panose="02040503050406030204" pitchFamily="18" charset="0"/>
              <a:hlinkClick r:id="rId2"/>
            </a:endParaRPr>
          </a:p>
          <a:p>
            <a:r>
              <a:rPr lang="en-US" sz="2400" dirty="0" smtClean="0">
                <a:latin typeface="Cambria" panose="02040503050406030204" pitchFamily="18" charset="0"/>
                <a:hlinkClick r:id="rId2"/>
              </a:rPr>
              <a:t>http</a:t>
            </a:r>
            <a:r>
              <a:rPr lang="en-US" sz="2400" dirty="0">
                <a:latin typeface="Cambria" panose="02040503050406030204" pitchFamily="18" charset="0"/>
                <a:hlinkClick r:id="rId2"/>
              </a:rPr>
              <a:t>://</a:t>
            </a:r>
            <a:r>
              <a:rPr lang="en-US" sz="2400" dirty="0" smtClean="0">
                <a:latin typeface="Cambria" panose="02040503050406030204" pitchFamily="18" charset="0"/>
                <a:hlinkClick r:id="rId2"/>
              </a:rPr>
              <a:t>www2.edc.org/weblabs/weblabdirectory1.html</a:t>
            </a:r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9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Picture Credits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u="sng" dirty="0">
                <a:latin typeface="Cambria" panose="02040503050406030204" pitchFamily="18" charset="0"/>
                <a:hlinkClick r:id="rId2"/>
              </a:rPr>
              <a:t>http://</a:t>
            </a:r>
            <a:r>
              <a:rPr lang="en-US" sz="2400" u="sng" dirty="0" smtClean="0">
                <a:latin typeface="Cambria" panose="02040503050406030204" pitchFamily="18" charset="0"/>
                <a:hlinkClick r:id="rId2"/>
              </a:rPr>
              <a:t>embryology.med.unsw.edu.au/embryology/images/5/57/Pedigree_chart.jpg</a:t>
            </a:r>
            <a:endParaRPr lang="en-US" sz="2400" u="sng" dirty="0" smtClean="0">
              <a:latin typeface="Cambria" panose="02040503050406030204" pitchFamily="18" charset="0"/>
            </a:endParaRPr>
          </a:p>
          <a:p>
            <a:r>
              <a:rPr lang="en-US" sz="2400" u="sng" dirty="0">
                <a:hlinkClick r:id="rId3"/>
              </a:rPr>
              <a:t>http://home.comcast.net/~dmgt350/cytogenetics/images/trans215.jpg</a:t>
            </a:r>
            <a:endParaRPr lang="en-US" sz="2400" dirty="0"/>
          </a:p>
          <a:p>
            <a:r>
              <a:rPr lang="en-US" sz="2400" u="sng" dirty="0">
                <a:hlinkClick r:id="rId4"/>
              </a:rPr>
              <a:t>http://theinvestigation.yolasite.com/dna-structure.php</a:t>
            </a:r>
            <a:endParaRPr lang="en-US" sz="2400" dirty="0"/>
          </a:p>
          <a:p>
            <a:r>
              <a:rPr lang="en-US" sz="2400" u="sng" dirty="0">
                <a:hlinkClick r:id="rId5"/>
              </a:rPr>
              <a:t>https://</a:t>
            </a:r>
            <a:r>
              <a:rPr lang="en-US" sz="2400" u="sng" dirty="0" smtClean="0">
                <a:hlinkClick r:id="rId5"/>
              </a:rPr>
              <a:t>teaching.ncl.ac.uk/bms/wiki/images/d/d2/Sister_Chromatids.JPG</a:t>
            </a:r>
            <a:endParaRPr lang="en-US" sz="2400" u="sng" dirty="0" smtClean="0"/>
          </a:p>
          <a:p>
            <a:r>
              <a:rPr lang="en-US" sz="2400" dirty="0">
                <a:hlinkClick r:id="rId6"/>
              </a:rPr>
              <a:t>http://</a:t>
            </a:r>
            <a:r>
              <a:rPr lang="en-US" sz="2400" dirty="0" smtClean="0">
                <a:hlinkClick r:id="rId6"/>
              </a:rPr>
              <a:t>classconnection.s3.amazonaws.com/804/flashcards/2321804/jpg/dna_replication1353993819115.jpg</a:t>
            </a:r>
            <a:endParaRPr lang="en-US" sz="2400" dirty="0" smtClean="0"/>
          </a:p>
          <a:p>
            <a:r>
              <a:rPr lang="en-US" sz="2400" dirty="0">
                <a:hlinkClick r:id="rId7"/>
              </a:rPr>
              <a:t>http://</a:t>
            </a:r>
            <a:r>
              <a:rPr lang="en-US" sz="2400" dirty="0" smtClean="0">
                <a:hlinkClick r:id="rId7"/>
              </a:rPr>
              <a:t>upload.wikimedia.org/wikipedia/commons/thumb/f/f6/Punnett_hetero_homoblue.svg/512px-Punnett_hetero_homoblue.svg.png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General Definitions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Allele</a:t>
            </a:r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alternate form of a gene</a:t>
            </a:r>
          </a:p>
          <a:p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Complete dominance one allele completely hides the other</a:t>
            </a:r>
          </a:p>
          <a:p>
            <a:r>
              <a:rPr lang="en-US" sz="2400" dirty="0" smtClean="0">
                <a:latin typeface="Cambria" panose="02040503050406030204" pitchFamily="18" charset="0"/>
                <a:sym typeface="Wingdings" panose="05000000000000000000" pitchFamily="2" charset="2"/>
              </a:rPr>
              <a:t>Incomplete dominance both alleles influence the phenotype (blending)</a:t>
            </a:r>
          </a:p>
          <a:p>
            <a:r>
              <a:rPr lang="en-US" sz="2400" dirty="0" smtClean="0"/>
              <a:t>Codominance</a:t>
            </a:r>
            <a:r>
              <a:rPr lang="en-US" sz="2400" dirty="0" smtClean="0">
                <a:sym typeface="Wingdings" panose="05000000000000000000" pitchFamily="2" charset="2"/>
              </a:rPr>
              <a:t> Neither allele completely hides the other (both are seen) (blood typing &amp; spots)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Trait an expressed gene </a:t>
            </a:r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Dominant the gene that will always be expressed whether homozygous or heterozygous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Recessive requires a homozygous pair in order to be expressed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Homozygous matching pair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Heterozygous two different alleles (not a matching pair)</a:t>
            </a:r>
            <a:endParaRPr lang="en-US" sz="2400" dirty="0" smtClean="0">
              <a:sym typeface="Wingdings" panose="05000000000000000000" pitchFamily="2" charset="2"/>
            </a:endParaRPr>
          </a:p>
          <a:p>
            <a:endParaRPr lang="en-US" sz="1600" dirty="0"/>
          </a:p>
        </p:txBody>
      </p:sp>
      <p:pic>
        <p:nvPicPr>
          <p:cNvPr id="4" name="Picture 3" descr="http://upload.wikimedia.org/wikipedia/commons/thumb/f/f6/Punnett_hetero_homoblue.svg/512px-Punnett_hetero_homoblue.svg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874395"/>
            <a:ext cx="2209800" cy="1748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002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DNA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190" y="2057400"/>
            <a:ext cx="6019800" cy="4325112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Cambria" panose="02040503050406030204" pitchFamily="18" charset="0"/>
              </a:rPr>
              <a:t>Deoxyribonucleic Acid</a:t>
            </a:r>
          </a:p>
          <a:p>
            <a:pPr lvl="1"/>
            <a:r>
              <a:rPr lang="en-US" sz="1600" dirty="0" smtClean="0">
                <a:latin typeface="Cambria" panose="02040503050406030204" pitchFamily="18" charset="0"/>
              </a:rPr>
              <a:t>Double helix structure (by Watson and Crick)</a:t>
            </a:r>
          </a:p>
          <a:p>
            <a:pPr lvl="1"/>
            <a:r>
              <a:rPr lang="en-US" sz="1800" dirty="0" smtClean="0">
                <a:latin typeface="Cambria" panose="02040503050406030204" pitchFamily="18" charset="0"/>
              </a:rPr>
              <a:t>Stores and transmits genetic information that tells cells which proteins to make and when to make them, made of nucleotides</a:t>
            </a:r>
          </a:p>
          <a:p>
            <a:r>
              <a:rPr lang="en-US" sz="1800" dirty="0" smtClean="0">
                <a:latin typeface="Cambria" panose="02040503050406030204" pitchFamily="18" charset="0"/>
              </a:rPr>
              <a:t>Parts of the nucleotide</a:t>
            </a:r>
          </a:p>
          <a:p>
            <a:pPr lvl="1"/>
            <a:r>
              <a:rPr lang="en-US" sz="1800" dirty="0" smtClean="0">
                <a:latin typeface="Cambria" panose="02040503050406030204" pitchFamily="18" charset="0"/>
              </a:rPr>
              <a:t>Sugar molecule</a:t>
            </a:r>
            <a:r>
              <a:rPr lang="en-US" sz="18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deoxyribose</a:t>
            </a:r>
          </a:p>
          <a:p>
            <a:pPr lvl="1"/>
            <a:r>
              <a:rPr lang="en-US" sz="1800" dirty="0" smtClean="0">
                <a:latin typeface="Cambria" panose="02040503050406030204" pitchFamily="18" charset="0"/>
                <a:sym typeface="Wingdings" panose="05000000000000000000" pitchFamily="2" charset="2"/>
              </a:rPr>
              <a:t>Phosphate group phosphorous and oxygen</a:t>
            </a:r>
          </a:p>
          <a:p>
            <a:pPr lvl="1"/>
            <a:r>
              <a:rPr lang="en-US" sz="1800" dirty="0" smtClean="0">
                <a:latin typeface="Cambria" panose="02040503050406030204" pitchFamily="18" charset="0"/>
                <a:sym typeface="Wingdings" panose="05000000000000000000" pitchFamily="2" charset="2"/>
              </a:rPr>
              <a:t>Nitrogen base adenine, cytosine, guanine, thymine</a:t>
            </a:r>
          </a:p>
          <a:p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Nitrogen Bases</a:t>
            </a:r>
          </a:p>
          <a:p>
            <a:pPr lvl="1"/>
            <a:r>
              <a:rPr lang="en-US" sz="1800" dirty="0" smtClean="0">
                <a:latin typeface="Cambria" panose="02040503050406030204" pitchFamily="18" charset="0"/>
                <a:sym typeface="Wingdings" panose="05000000000000000000" pitchFamily="2" charset="2"/>
              </a:rPr>
              <a:t>Complimentary base pairing describes the pairing of the two bases (cytosine with guanine, adenine and thymine)</a:t>
            </a:r>
          </a:p>
          <a:p>
            <a:pPr lvl="2"/>
            <a:r>
              <a:rPr lang="en-US" sz="1600" dirty="0" smtClean="0">
                <a:latin typeface="Cambria" panose="02040503050406030204" pitchFamily="18" charset="0"/>
                <a:sym typeface="Wingdings" panose="05000000000000000000" pitchFamily="2" charset="2"/>
              </a:rPr>
              <a:t>Purines two rings, adenine and guanine</a:t>
            </a:r>
          </a:p>
          <a:p>
            <a:pPr lvl="2"/>
            <a:r>
              <a:rPr lang="en-US" sz="1600" dirty="0" smtClean="0">
                <a:latin typeface="Cambria" panose="02040503050406030204" pitchFamily="18" charset="0"/>
                <a:sym typeface="Wingdings" panose="05000000000000000000" pitchFamily="2" charset="2"/>
              </a:rPr>
              <a:t>Pyridamines one ring, cytosine and thymine</a:t>
            </a:r>
          </a:p>
          <a:p>
            <a:pPr lvl="1"/>
            <a:endParaRPr lang="en-US" sz="1800" dirty="0" smtClean="0">
              <a:latin typeface="Cambria" panose="02040503050406030204" pitchFamily="18" charset="0"/>
            </a:endParaRPr>
          </a:p>
          <a:p>
            <a:pPr lvl="1"/>
            <a:endParaRPr lang="en-US" dirty="0">
              <a:latin typeface="Cambria" panose="02040503050406030204" pitchFamily="18" charset="0"/>
            </a:endParaRPr>
          </a:p>
          <a:p>
            <a:pPr marL="411480" lvl="1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109728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lvl="2"/>
            <a:endParaRPr lang="en-US" dirty="0" smtClean="0">
              <a:latin typeface="Cambria" panose="02040503050406030204" pitchFamily="18" charset="0"/>
            </a:endParaRPr>
          </a:p>
          <a:p>
            <a:pPr lvl="1"/>
            <a:endParaRPr lang="en-US" dirty="0">
              <a:latin typeface="Cambria" panose="02040503050406030204" pitchFamily="18" charset="0"/>
            </a:endParaRPr>
          </a:p>
          <a:p>
            <a:pPr lvl="1"/>
            <a:endParaRPr lang="en-US" dirty="0" smtClean="0">
              <a:latin typeface="Cambria" panose="02040503050406030204" pitchFamily="18" charset="0"/>
            </a:endParaRPr>
          </a:p>
        </p:txBody>
      </p:sp>
      <p:pic>
        <p:nvPicPr>
          <p:cNvPr id="1026" name="Picture 2" descr="http://t2.gstatic.com/images?q=tbn:ANd9GcT5bxZkStFa-panUQBxJVS6MJoQQz5yAtTqRjoTT8bTkfpLZAXvb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90" y="3200400"/>
            <a:ext cx="2251653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3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DNA Replication &amp; Protein Synthesis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ambria" panose="02040503050406030204" pitchFamily="18" charset="0"/>
              </a:rPr>
              <a:t>Replication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Starts with 1 DNA strand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Ends with 2 identical RNA strands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Takes place in the nucleus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Enzymes</a:t>
            </a:r>
          </a:p>
          <a:p>
            <a:pPr lvl="2"/>
            <a:r>
              <a:rPr lang="en-US" sz="2000" dirty="0" smtClean="0">
                <a:latin typeface="Cambria" panose="02040503050406030204" pitchFamily="18" charset="0"/>
              </a:rPr>
              <a:t>DNA Helicase</a:t>
            </a: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unwinds and unzips DNA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lvl="2"/>
            <a:r>
              <a:rPr lang="en-US" sz="2000" dirty="0" smtClean="0">
                <a:latin typeface="Cambria" panose="02040503050406030204" pitchFamily="18" charset="0"/>
              </a:rPr>
              <a:t>DNA Primase</a:t>
            </a: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sets primers for the new nucleotides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lvl="2"/>
            <a:r>
              <a:rPr lang="en-US" sz="2000" dirty="0" smtClean="0">
                <a:latin typeface="Cambria" panose="02040503050406030204" pitchFamily="18" charset="0"/>
              </a:rPr>
              <a:t>DNA Polymerase </a:t>
            </a: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lays down the new nucleotides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lvl="2"/>
            <a:r>
              <a:rPr lang="en-US" sz="2000" dirty="0" smtClean="0">
                <a:latin typeface="Cambria" panose="02040503050406030204" pitchFamily="18" charset="0"/>
              </a:rPr>
              <a:t>DNA Ligase</a:t>
            </a: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glues together the newly made DNA</a:t>
            </a:r>
          </a:p>
        </p:txBody>
      </p:sp>
      <p:pic>
        <p:nvPicPr>
          <p:cNvPr id="4" name="I204_img" descr="http://theinvestigation.yolasite.com/resources/DNA_structure.jpg.opt450x500o0,0s450x5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08609"/>
            <a:ext cx="2209800" cy="197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49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Transcription &amp; Translation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362200"/>
            <a:ext cx="342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Makes mRNA from DNA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Takes place in the nucleus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Steps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RNA polymerase binds to DNA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Separates DNA strands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RNA polymerase uses a single DNA strand as a template, and lays down nucleotides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2362200"/>
            <a:ext cx="3429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Forms the correct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Steps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The mRNA leaves the nucleus and enters the ribosome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mbria" panose="02040503050406030204" pitchFamily="18" charset="0"/>
              </a:rPr>
              <a:t>The mRNA strand is used to produce tRNA, and from there match the codons with the correct amino acid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mbria" panose="02040503050406030204" pitchFamily="18" charset="0"/>
            </a:endParaRPr>
          </a:p>
          <a:p>
            <a:r>
              <a:rPr lang="en-US" dirty="0" smtClean="0">
                <a:latin typeface="Cambria" panose="02040503050406030204" pitchFamily="18" charset="0"/>
              </a:rPr>
              <a:t>*remember* mRNA determines the protein, NOT tRNA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287982" y="236220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http://classconnection.s3.amazonaws.com/804/flashcards/2321804/jpg/dna_replication13539938191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5224521"/>
            <a:ext cx="2286000" cy="1121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4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Mitosis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Deals with the division of body cells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PMAT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</a:rPr>
              <a:t>Prophase</a:t>
            </a:r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chromatin condense and nucleus disappears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Metaphase chromosomes align to the center of the cell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Anaphase pair of chromosomes move to opposite poles</a:t>
            </a:r>
          </a:p>
          <a:p>
            <a:pPr lvl="1"/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Telophase daughter chromosomes arrive at poles, the nucleus reappears, and chromosomes disappear</a:t>
            </a:r>
          </a:p>
          <a:p>
            <a:pPr lvl="1"/>
            <a:endParaRPr lang="en-US" sz="2000" dirty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lvl="1"/>
            <a:r>
              <a:rPr lang="en-US" sz="2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Cytokinesis the division of the original cells in the cytoplasm</a:t>
            </a:r>
            <a:endParaRPr lang="en-US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7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Meiosis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Results in 4 daughter cells each with half the number of chromosomes of the parent cell</a:t>
            </a:r>
          </a:p>
          <a:p>
            <a:pPr lvl="1"/>
            <a:r>
              <a:rPr lang="en-US" sz="2200" dirty="0" smtClean="0">
                <a:latin typeface="Cambria" panose="02040503050406030204" pitchFamily="18" charset="0"/>
              </a:rPr>
              <a:t>Independent Assortment</a:t>
            </a:r>
            <a:r>
              <a:rPr lang="en-US" sz="22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random assortment of chromosomes </a:t>
            </a:r>
          </a:p>
          <a:p>
            <a:pPr lvl="1"/>
            <a:r>
              <a:rPr lang="en-US" sz="2200" dirty="0" smtClean="0">
                <a:latin typeface="Cambria" panose="02040503050406030204" pitchFamily="18" charset="0"/>
                <a:sym typeface="Wingdings" panose="05000000000000000000" pitchFamily="2" charset="2"/>
              </a:rPr>
              <a:t>Crossing Over exchange of genes, mixture of parental traits</a:t>
            </a:r>
          </a:p>
          <a:p>
            <a:pPr lvl="1"/>
            <a:r>
              <a:rPr lang="en-US" sz="2200" dirty="0" smtClean="0">
                <a:latin typeface="Cambria" panose="02040503050406030204" pitchFamily="18" charset="0"/>
                <a:sym typeface="Wingdings" panose="05000000000000000000" pitchFamily="2" charset="2"/>
              </a:rPr>
              <a:t>Genetic Recombination (result of crossing over) 2 DNA molecules exchange genetic information</a:t>
            </a: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US" sz="1600" dirty="0">
                <a:latin typeface="Cambria" panose="02040503050406030204" pitchFamily="18" charset="0"/>
                <a:hlinkClick r:id="rId3"/>
              </a:rPr>
              <a:t>http://</a:t>
            </a:r>
            <a:r>
              <a:rPr lang="en-US" sz="1600" dirty="0" smtClean="0">
                <a:latin typeface="Cambria" panose="02040503050406030204" pitchFamily="18" charset="0"/>
                <a:hlinkClick r:id="rId3"/>
              </a:rPr>
              <a:t>ed.ted.com/lessons/sex-determination-more-complicated-than-you-thought</a:t>
            </a:r>
            <a:endParaRPr lang="en-US" sz="1600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Chromosomes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3970"/>
            <a:ext cx="8229600" cy="45171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Contain the genetic information that is passed along from one generation to the next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Karyotype</a:t>
            </a:r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photograph of chromosomes grouped in order of pairs</a:t>
            </a:r>
          </a:p>
          <a:p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Homologous Chromosomes chromosomes of a ‘matching pair’ (not identical)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Haploid 1 set of chromosomes (N) </a:t>
            </a:r>
          </a:p>
          <a:p>
            <a:pPr lvl="2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Ex: egg and sperm cells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Diploid 2 sets of chromosomes (2N)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Somatic cells body cells (diploid &amp; mitosis)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Gametes sex cells haploid &amp; meiosis)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Humans have 23 kinds of chromosomes (46 total)</a:t>
            </a:r>
          </a:p>
          <a:p>
            <a:pPr lvl="2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1 copy from mom, 1 copy from dad </a:t>
            </a:r>
          </a:p>
          <a:p>
            <a:pPr lvl="2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Mom and dad aren’t identical, so the chromosomes are similar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Tetrad 2 homologous chromosomes paired (4 sister chromatids)</a:t>
            </a:r>
          </a:p>
          <a:p>
            <a:pPr lvl="2"/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Synapsis the period of time when a tetrad </a:t>
            </a:r>
            <a:r>
              <a:rPr lang="en-US" dirty="0" smtClean="0">
                <a:latin typeface="Cambria" panose="02040503050406030204" pitchFamily="18" charset="0"/>
                <a:sym typeface="Wingdings" panose="05000000000000000000" pitchFamily="2" charset="2"/>
              </a:rPr>
              <a:t>forms</a:t>
            </a:r>
          </a:p>
          <a:p>
            <a:pPr lvl="1"/>
            <a:endParaRPr lang="en-US" dirty="0" smtClean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marL="411480" lvl="1" indent="0">
              <a:buNone/>
            </a:pPr>
            <a:endParaRPr lang="en-US" dirty="0" smtClean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marL="411480" lvl="1" indent="0">
              <a:buNone/>
            </a:pPr>
            <a:endParaRPr lang="en-US" dirty="0">
              <a:latin typeface="Cambria" panose="02040503050406030204" pitchFamily="18" charset="0"/>
              <a:sym typeface="Wingdings" panose="05000000000000000000" pitchFamily="2" charset="2"/>
            </a:endParaRPr>
          </a:p>
        </p:txBody>
      </p:sp>
      <p:pic>
        <p:nvPicPr>
          <p:cNvPr id="5" name="Picture 4" descr="https://teaching.ncl.ac.uk/bms/wiki/images/d/d2/Sister_Chromatid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93376"/>
            <a:ext cx="2133600" cy="1411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89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Pedigree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  <a:sym typeface="Wingdings" panose="05000000000000000000" pitchFamily="2" charset="2"/>
              </a:rPr>
              <a:t>Pedigree a chart that maps out the family history of a specific gene</a:t>
            </a:r>
          </a:p>
          <a:p>
            <a:endParaRPr lang="en-US" dirty="0"/>
          </a:p>
        </p:txBody>
      </p:sp>
      <p:pic>
        <p:nvPicPr>
          <p:cNvPr id="4" name="Picture 3" descr="http://embryology.med.unsw.edu.au/embryology/images/5/57/Pedigree_char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29000"/>
            <a:ext cx="4495800" cy="23397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15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</TotalTime>
  <Words>741</Words>
  <Application>Microsoft Office PowerPoint</Application>
  <PresentationFormat>On-screen Show (4:3)</PresentationFormat>
  <Paragraphs>126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Genetics</vt:lpstr>
      <vt:lpstr>General Definitions</vt:lpstr>
      <vt:lpstr>DNA</vt:lpstr>
      <vt:lpstr>DNA Replication &amp; Protein Synthesis</vt:lpstr>
      <vt:lpstr>Transcription &amp; Translation</vt:lpstr>
      <vt:lpstr>Mitosis</vt:lpstr>
      <vt:lpstr>Meiosis</vt:lpstr>
      <vt:lpstr>Chromosomes</vt:lpstr>
      <vt:lpstr>Pedigree</vt:lpstr>
      <vt:lpstr>Genetic Disorders</vt:lpstr>
      <vt:lpstr>Genetic Disorders Continued</vt:lpstr>
      <vt:lpstr>Genetics Web Lab Directory</vt:lpstr>
      <vt:lpstr>Picture Credits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</dc:title>
  <dc:creator>Emily Polinchock</dc:creator>
  <cp:lastModifiedBy>Caroline McCloskey</cp:lastModifiedBy>
  <cp:revision>39</cp:revision>
  <dcterms:created xsi:type="dcterms:W3CDTF">2014-06-12T12:12:11Z</dcterms:created>
  <dcterms:modified xsi:type="dcterms:W3CDTF">2014-06-13T12:46:49Z</dcterms:modified>
</cp:coreProperties>
</file>